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4" r:id="rId3"/>
    <p:sldMasterId id="2147483701" r:id="rId4"/>
    <p:sldMasterId id="2147483706" r:id="rId5"/>
  </p:sldMasterIdLst>
  <p:notesMasterIdLst>
    <p:notesMasterId r:id="rId15"/>
  </p:notesMasterIdLst>
  <p:sldIdLst>
    <p:sldId id="5078" r:id="rId6"/>
    <p:sldId id="287" r:id="rId7"/>
    <p:sldId id="5049" r:id="rId8"/>
    <p:sldId id="5047" r:id="rId9"/>
    <p:sldId id="5079" r:id="rId10"/>
    <p:sldId id="5053" r:id="rId11"/>
    <p:sldId id="2071" r:id="rId12"/>
    <p:sldId id="5080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230BA-1D78-4D4D-80B3-25CFF525150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DD111-6A3A-4E3E-917A-AD589A0F38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5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BB4A1-0A26-4061-AA12-10E4558741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1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4751-5E64-1E3C-EDFB-1FD781FA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B7FC7-6B19-CD3F-1D2C-05120416A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7E5A-8473-759C-86B6-26620E52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18E2-2AD3-0A6E-4960-070B019F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60035-455E-6112-1887-CACC019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63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AB5E-4F43-B643-10BB-DFE563C6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0933-9DE4-D953-8F6C-F6009E706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1AF7-E700-C40A-BF46-5DC673B0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8799-E027-9735-E8BD-6523FEE9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662A-29AD-D3AB-1079-C3D00E3D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2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C51EC-48C4-B3BB-9F88-84542311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5A60D-69F9-367C-DC95-016182FB2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CAA9B-EA64-F4CC-266A-E2FA57B2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A5B9-BC7C-E642-A256-9A2E8899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FC31-8DED-2C30-C4D4-D40A1C1D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544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without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23E7E3-3F4C-AF40-B00B-129C58CCD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148503"/>
            <a:ext cx="12191999" cy="736935"/>
          </a:xfrm>
          <a:prstGeom prst="rect">
            <a:avLst/>
          </a:prstGeom>
        </p:spPr>
        <p:txBody>
          <a:bodyPr/>
          <a:lstStyle>
            <a:lvl1pPr algn="ctr">
              <a:defRPr sz="5333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169246"/>
            <a:ext cx="12191999" cy="754660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 i="0">
                <a:solidFill>
                  <a:srgbClr val="FFFFFF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Additional text goes here.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24955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© Integrated Decisions &amp; Systems, Inc. (IDeaS - A SAS COMPANY) – All Rights Reserved. All other trademarks are property of their respective owners.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3720056"/>
            <a:ext cx="12192000" cy="35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info@ideas.com   |   </a:t>
            </a:r>
            <a:r>
              <a:rPr lang="en-US" sz="1733" b="1" i="0" baseline="0" dirty="0" err="1">
                <a:solidFill>
                  <a:schemeClr val="bg1"/>
                </a:solidFill>
                <a:latin typeface="Verdana Regular" charset="0"/>
              </a:rPr>
              <a:t>ideas.com</a:t>
            </a:r>
            <a:r>
              <a:rPr lang="en-US" sz="1733" b="1" i="0" baseline="0" dirty="0">
                <a:solidFill>
                  <a:schemeClr val="bg1"/>
                </a:solidFill>
                <a:latin typeface="Verdana Regular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AA188-9DF0-D848-9409-0373A389F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12" y="5436945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0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71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3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4270906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401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1126057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2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B463-35E8-94CE-F7B6-400F52FD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E1B3-8356-3ED1-4B40-F4A6BDEB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7073-7ED6-4CD7-3C5A-F99DC9E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E4DD-726A-A223-46C7-2DD34C99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272-4F87-6E03-BEDF-09D4ED63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6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590909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4255346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630509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043701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9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272456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8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8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4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3F26-1089-4CE5-ECE3-5C45F3DF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2658E-8BD1-AA0E-166C-3BB259A7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E789D-5C9C-797E-DD18-9A97812B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5D9F-AB2F-9F80-1810-593E21EB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F659B-4C6C-A3CD-86FD-CDDAD911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63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7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42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22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0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1433168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900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7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05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6508-19BD-5F52-56CF-3E3BFE4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38BF-B4A8-CD39-2077-999C55B9F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DD43F-4583-9EAD-61BC-9EEF860FD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53CA4-39D8-5499-8CEE-ED89DDF2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0FB7-55B9-90EB-4F68-5F2ABA7F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FB47C-FA49-2BF1-AF37-37A6F3D3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661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671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3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furniture&#10;&#10;Description automatically generated">
            <a:extLst>
              <a:ext uri="{FF2B5EF4-FFF2-40B4-BE49-F238E27FC236}">
                <a16:creationId xmlns:a16="http://schemas.microsoft.com/office/drawing/2014/main" id="{35AFB4D2-000F-3849-BF85-5D3102ECF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8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1418D0-4707-EE40-B0F0-CCE32574A3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9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6036D89D-0BD8-374F-9E58-5C614D2DB0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1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E85915D0-35E6-064C-846F-C76AC7C9E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6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F8FC6F7E-C20E-2142-8E43-EDED537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52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Hospitalit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4466A55B-E8FB-684F-A1C6-8C6177075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AA5BCD-6612-1F47-97C1-4A2D17AAD0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E024D6E-6816-E246-85CB-D5B110CC5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8FDCB41-0163-684E-A06A-896E9EC61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35E2EF-B0F1-6241-A52A-A3E269B39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4"/>
            <a:ext cx="9758688" cy="662838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40pt Rockwell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023CE-6151-4179-9A6A-CF949F3DA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3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1"/>
            <a:ext cx="12192001" cy="48403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5DB21-58F6-584D-85D5-10E96FC24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22" t="15851" r="4854" b="23846"/>
          <a:stretch/>
        </p:blipFill>
        <p:spPr>
          <a:xfrm>
            <a:off x="-19201" y="3618370"/>
            <a:ext cx="12211201" cy="32396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9C05A8-E11A-495B-8CE5-B56992712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2" y="4920233"/>
            <a:ext cx="9758688" cy="651233"/>
          </a:xfrm>
          <a:prstGeom prst="rect">
            <a:avLst/>
          </a:prstGeom>
        </p:spPr>
        <p:txBody>
          <a:bodyPr/>
          <a:lstStyle>
            <a:lvl1pPr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Title Text – 40pt Rockwell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54A84-F9B1-446C-AEDC-72DBDBF16C52}"/>
              </a:ext>
            </a:extLst>
          </p:cNvPr>
          <p:cNvCxnSpPr/>
          <p:nvPr userDrawn="1"/>
        </p:nvCxnSpPr>
        <p:spPr>
          <a:xfrm>
            <a:off x="10145486" y="5949388"/>
            <a:ext cx="0" cy="523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E33-F526-43FF-9B62-2B9A9E4CC6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1000" y="5833004"/>
            <a:ext cx="1862667" cy="769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 CLIENT</a:t>
            </a:r>
          </a:p>
          <a:p>
            <a:r>
              <a:rPr lang="en-US" dirty="0"/>
              <a:t>LOGO HERE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EBBA1DA-5152-ED4C-BDED-C8407933E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4" y="558307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8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(Name) </a:t>
            </a:r>
            <a:r>
              <a:rPr lang="mr-IN" dirty="0"/>
              <a:t>–</a:t>
            </a:r>
            <a:r>
              <a:rPr lang="en-US" dirty="0"/>
              <a:t> 18pt Verdana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EC4C8BD-CF22-A34E-9E22-735FB35AA9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163" y="5927501"/>
            <a:ext cx="8464327" cy="332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6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(Title) </a:t>
            </a:r>
            <a:r>
              <a:rPr lang="mr-IN" dirty="0"/>
              <a:t>–</a:t>
            </a:r>
            <a:r>
              <a:rPr lang="en-US" dirty="0"/>
              <a:t> 16pt Verdana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7AE14F4-27E5-F649-AC02-5AA821C80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95" y="6259741"/>
            <a:ext cx="8464327" cy="36028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1400" b="0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(Day – Month - Year) </a:t>
            </a:r>
            <a:r>
              <a:rPr lang="mr-IN" dirty="0"/>
              <a:t>–</a:t>
            </a:r>
            <a:r>
              <a:rPr lang="en-US" dirty="0"/>
              <a:t> 14pt Verdana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EF9423-7DBE-A546-B206-4C91E9AF7A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4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E2B6-0629-27DA-90BE-70035D67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0CC3C-A09E-0284-309F-1A112582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6A6A8-D63F-E982-28FA-4A0DD9581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FBDC2-6566-1D1C-3AD1-0B7100E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9F055-CACB-2D77-EDC4-1A6772BE4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0E078-8FF6-A961-A049-EBAD6196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94999-C4B4-7B5B-28A9-BF434403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F1824-8873-C4BD-B53C-1882C7CE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906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54B9F68-53C8-4DA5-BF4A-D560C69CF7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PERSONALIZED CLIENT PHOTO HERE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789" y="5698179"/>
            <a:ext cx="8296212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Client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91FC21-B09E-4A61-86C0-1D152DA75C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979677" y="5395566"/>
            <a:ext cx="2046801" cy="12656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CLIENT </a:t>
            </a:r>
          </a:p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1600278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lient - Personalized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65017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5B1C5-865C-42EF-9AFD-E2289D59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8863" y="-1"/>
            <a:ext cx="4133204" cy="4729083"/>
          </a:xfrm>
          <a:prstGeom prst="rect">
            <a:avLst/>
          </a:prstGeom>
        </p:spPr>
        <p:txBody>
          <a:bodyPr tIns="27432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4AF68-A5DA-E84B-99C7-831B59D2D07B}"/>
              </a:ext>
            </a:extLst>
          </p:cNvPr>
          <p:cNvSpPr/>
          <p:nvPr userDrawn="1"/>
        </p:nvSpPr>
        <p:spPr>
          <a:xfrm>
            <a:off x="7465017" y="-1"/>
            <a:ext cx="80919" cy="47391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7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Client - Personalized -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D74636-02C7-4142-B2AB-8272EE9EEA96}"/>
              </a:ext>
            </a:extLst>
          </p:cNvPr>
          <p:cNvSpPr/>
          <p:nvPr userDrawn="1"/>
        </p:nvSpPr>
        <p:spPr>
          <a:xfrm>
            <a:off x="0" y="5190067"/>
            <a:ext cx="12191999" cy="16679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FBF64AF-FE9A-4105-9A72-1949A974EF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73286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48923E-5891-4C90-B9CC-0B9F656E5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30" y="5285703"/>
            <a:ext cx="9719733" cy="660400"/>
          </a:xfrm>
          <a:prstGeom prst="rect">
            <a:avLst/>
          </a:prstGeom>
        </p:spPr>
        <p:txBody>
          <a:bodyPr anchor="b"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86B82D-97B7-482C-8362-C37554432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930" y="5946103"/>
            <a:ext cx="9719733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No Bullet – </a:t>
            </a:r>
            <a:r>
              <a:rPr lang="en-US" err="1"/>
              <a:t>20pt</a:t>
            </a:r>
            <a:r>
              <a:rPr lang="en-US"/>
              <a:t> Verdana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B319E-E0B1-4208-832C-2C22A7735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body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01CA-20E4-634B-97CA-1D79A8C1BF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subhea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A2AC6D-D21C-42AA-8F70-46A80B722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9922462-A4B5-47E2-8AAB-5BCCFE3C0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FD064-F99A-414C-BE38-09E4BE860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2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5D55AE-8933-D346-B036-6348B3FB1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BD26-AE60-AA45-9A29-803E6A9F1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8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Headline, subhead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3E5147-A2E2-4E63-A18D-991957E6B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50DC25-D19D-4001-B2F7-7217D4EF2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48268"/>
            <a:ext cx="11352107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tx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No Bullet – 20pt Verdana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068294-7E12-4D4B-AD6A-8CDF622449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6400" y="1409252"/>
            <a:ext cx="11352107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  <a:p>
            <a:pPr lvl="2"/>
            <a:r>
              <a:rPr lang="en-US" dirty="0"/>
              <a:t>Third level – 16pt Verdana</a:t>
            </a:r>
          </a:p>
          <a:p>
            <a:pPr lvl="3"/>
            <a:r>
              <a:rPr lang="en-US" dirty="0"/>
              <a:t>Fourth level – 14pt Verdana</a:t>
            </a:r>
          </a:p>
          <a:p>
            <a:pPr lvl="4"/>
            <a:r>
              <a:rPr lang="en-US" dirty="0"/>
              <a:t>Fifth level – 12pt Verdana</a:t>
            </a:r>
          </a:p>
        </p:txBody>
      </p:sp>
    </p:spTree>
    <p:extLst>
      <p:ext uri="{BB962C8B-B14F-4D97-AF65-F5344CB8AC3E}">
        <p14:creationId xmlns:p14="http://schemas.microsoft.com/office/powerpoint/2010/main" val="3051759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406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Headline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CDBD51-5F0D-8B46-86E1-C95E145A1C0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3AB80820-D0A3-AD43-8168-4AC28BB9FC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0BC726F1-FA73-8A42-A352-0BF17DABF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</p:spTree>
    <p:extLst>
      <p:ext uri="{BB962C8B-B14F-4D97-AF65-F5344CB8AC3E}">
        <p14:creationId xmlns:p14="http://schemas.microsoft.com/office/powerpoint/2010/main" val="2497815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BC8892-850D-3A4F-BA49-A9D06C9216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B018F1E-7EE2-1543-951C-DD1C971A1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">
              <a:extLst>
                <a:ext uri="{FF2B5EF4-FFF2-40B4-BE49-F238E27FC236}">
                  <a16:creationId xmlns:a16="http://schemas.microsoft.com/office/drawing/2014/main" id="{33E70380-B076-4143-9BC0-DD8C491D6E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EFD-75D2-8C17-4F23-2A96F79D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38C7C-019E-2392-CAE3-26BC17AF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A813-F254-AD6B-E0E6-0F7AC916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06D9D-E50C-D895-3987-530C3F0E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0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0EFDF1-FE2E-BC4E-BE9D-5448CF7718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05C7739-B22E-884F-AE7C-F0485F092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F161978-2B92-5641-A356-8774BBAD9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944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CAB6FBD-B556-9641-8ACE-A8CEB7E133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636379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ty, day, night sky&#10;&#10;Description automatically generated">
            <a:extLst>
              <a:ext uri="{FF2B5EF4-FFF2-40B4-BE49-F238E27FC236}">
                <a16:creationId xmlns:a16="http://schemas.microsoft.com/office/drawing/2014/main" id="{15F2B439-AB87-A44B-AAD2-92ACF1D84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782134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light, dark&#10;&#10;Description automatically generated">
            <a:extLst>
              <a:ext uri="{FF2B5EF4-FFF2-40B4-BE49-F238E27FC236}">
                <a16:creationId xmlns:a16="http://schemas.microsoft.com/office/drawing/2014/main" id="{09ECF7F8-1D66-9642-8FF0-D40BC7865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F4FB9-B881-4A32-A189-3FDC696D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A3153-7855-494B-95F9-BC8685DE3A2D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565DE9-2E12-4E88-B7E2-0EF876D2E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25FCA6-C40D-4EBB-B672-5201556799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586DBD5-54B4-4292-B267-E95AAE82E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3745584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city, laser, night sky&#10;&#10;Description automatically generated">
            <a:extLst>
              <a:ext uri="{FF2B5EF4-FFF2-40B4-BE49-F238E27FC236}">
                <a16:creationId xmlns:a16="http://schemas.microsoft.com/office/drawing/2014/main" id="{A5F333A8-A74B-FB4F-90C9-1E201FE5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F5B5D-924D-4FC4-AA48-FE15767E9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C41CCC-8A20-4CB4-9298-29A4851D9186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DB6134-91CD-460B-99AE-FD49373F1D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20F37D0-0F7F-440E-8EBD-5C18426ADB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F9CE1-D64F-49A6-A367-42D9C71749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2402767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boat, building, several&#10;&#10;Description automatically generated">
            <a:extLst>
              <a:ext uri="{FF2B5EF4-FFF2-40B4-BE49-F238E27FC236}">
                <a16:creationId xmlns:a16="http://schemas.microsoft.com/office/drawing/2014/main" id="{375B3A82-8126-BA45-9735-39FBC6070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5DC07A-7F5C-41DF-9A00-15E00E0F8D21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5824D-697A-FA4F-A31E-3EBB21B71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A1EA1-6FAE-1E4C-883F-4917A6E0AFE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092390-69E2-BC49-BB30-76C95A5EE1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B1CF6-A94D-4933-88C2-57FF845089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2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 Overl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6549009-9996-C648-B8AD-A06BAC329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4E8378-D115-4F06-BB9B-BA1CCB181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930CF-2DB4-4E9B-B2D0-F7AD6F5043DF}"/>
              </a:ext>
            </a:extLst>
          </p:cNvPr>
          <p:cNvSpPr/>
          <p:nvPr userDrawn="1"/>
        </p:nvSpPr>
        <p:spPr>
          <a:xfrm>
            <a:off x="350989" y="402150"/>
            <a:ext cx="5319709" cy="6253831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18C5D-8D73-4243-AB7E-6DE9DE9EF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35" y="613437"/>
            <a:ext cx="4809345" cy="1114056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Headline – 32pt Rockwell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374D45-D596-4931-A7D9-E9615CB1BB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435" y="2188477"/>
            <a:ext cx="4809345" cy="4168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chemeClr val="tx2"/>
              </a:buCl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bullet – 20pt Verdana</a:t>
            </a:r>
          </a:p>
          <a:p>
            <a:pPr lvl="1"/>
            <a:r>
              <a:rPr lang="en-US" dirty="0"/>
              <a:t>Second level – 18pt Verdana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0C0E81-DFB0-4C3E-835C-87942C6DD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435" y="1727493"/>
            <a:ext cx="4809345" cy="460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83BE"/>
              </a:buClr>
              <a:buFontTx/>
              <a:buNone/>
              <a:defRPr sz="2000" b="0" i="0" baseline="0">
                <a:solidFill>
                  <a:schemeClr val="bg1"/>
                </a:solidFill>
                <a:latin typeface="Verdana" charset="0"/>
                <a:cs typeface="Verdana Regular" charset="0"/>
              </a:defRPr>
            </a:lvl1pPr>
            <a:lvl2pPr>
              <a:buClr>
                <a:srgbClr val="0083BE"/>
              </a:buClr>
              <a:defRPr baseline="0"/>
            </a:lvl2pPr>
            <a:lvl3pPr>
              <a:buClr>
                <a:srgbClr val="0083BE"/>
              </a:buClr>
              <a:defRPr baseline="0"/>
            </a:lvl3pPr>
            <a:lvl4pPr>
              <a:buClr>
                <a:srgbClr val="0083BE"/>
              </a:buClr>
              <a:defRPr baseline="0"/>
            </a:lvl4pPr>
            <a:lvl5pPr>
              <a:buClr>
                <a:srgbClr val="0083BE"/>
              </a:buClr>
              <a:defRPr/>
            </a:lvl5pPr>
          </a:lstStyle>
          <a:p>
            <a:pPr lvl="0"/>
            <a:r>
              <a:rPr lang="en-US" dirty="0"/>
              <a:t>Subhead, No Bullet – 20pt Verdana</a:t>
            </a:r>
          </a:p>
        </p:txBody>
      </p:sp>
    </p:spTree>
    <p:extLst>
      <p:ext uri="{BB962C8B-B14F-4D97-AF65-F5344CB8AC3E}">
        <p14:creationId xmlns:p14="http://schemas.microsoft.com/office/powerpoint/2010/main" val="1996552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276C2-315B-674A-9C54-45CB15C4DFB6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1F7E3-0DD9-5840-B2CB-C3A2F7F95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DF2E0-781A-4C15-9D32-230E9B9CCED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E92907-E614-4CC2-98F9-6C40B27EB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49DE00-3FA1-4A05-A64D-060DBBDD82F8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F28997-F8CF-DB4E-91F9-EADD6EBC4F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DC367E-34D5-F645-B4BA-D98F12B06788}"/>
              </a:ext>
            </a:extLst>
          </p:cNvPr>
          <p:cNvGrpSpPr/>
          <p:nvPr userDrawn="1"/>
        </p:nvGrpSpPr>
        <p:grpSpPr>
          <a:xfrm>
            <a:off x="6096000" y="1179100"/>
            <a:ext cx="6096000" cy="4499802"/>
            <a:chOff x="6096000" y="1179099"/>
            <a:chExt cx="6096000" cy="4509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26B0A-7EB4-9D47-9875-A75EDB161AC0}"/>
                </a:ext>
              </a:extLst>
            </p:cNvPr>
            <p:cNvSpPr/>
            <p:nvPr userDrawn="1"/>
          </p:nvSpPr>
          <p:spPr>
            <a:xfrm>
              <a:off x="6096000" y="1179099"/>
              <a:ext cx="6096000" cy="45095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02FB7B-629D-0D4D-A0AF-6D7EAEBE84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lum bright="70000" contrast="-70000"/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79100"/>
              <a:ext cx="6092422" cy="4499802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53F45-E80C-4EB3-BAF8-859EE87540B0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60E2EF-9A27-47AB-8430-C62EE3E665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4E9923-4AC6-488A-BA98-41A83EE8DC46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52AF-A7C7-8F41-A5E9-46B4D9CCF6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63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C26B0A-7EB4-9D47-9875-A75EDB161AC0}"/>
              </a:ext>
            </a:extLst>
          </p:cNvPr>
          <p:cNvSpPr/>
          <p:nvPr userDrawn="1"/>
        </p:nvSpPr>
        <p:spPr>
          <a:xfrm>
            <a:off x="3578" y="1179099"/>
            <a:ext cx="12188422" cy="4509521"/>
          </a:xfrm>
          <a:prstGeom prst="rect">
            <a:avLst/>
          </a:prstGeom>
          <a:solidFill>
            <a:srgbClr val="102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09604-F1E7-704A-84D4-00769D451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9099"/>
            <a:ext cx="12188422" cy="4509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F8B13-0B85-4187-AF31-117866AC0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89" y="178867"/>
            <a:ext cx="10241355" cy="518197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Title Text – 32pt Rockwell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00054-CD1B-4648-AF37-2893CA6C8C53}"/>
              </a:ext>
            </a:extLst>
          </p:cNvPr>
          <p:cNvSpPr/>
          <p:nvPr userDrawn="1"/>
        </p:nvSpPr>
        <p:spPr>
          <a:xfrm>
            <a:off x="0" y="1179099"/>
            <a:ext cx="6096000" cy="4499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936421-B2C9-423E-947B-A25538BD2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4047479"/>
            <a:ext cx="4827587" cy="1187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48B49-7E39-4F9F-9639-E5CCA19E0893}"/>
              </a:ext>
            </a:extLst>
          </p:cNvPr>
          <p:cNvSpPr/>
          <p:nvPr userDrawn="1"/>
        </p:nvSpPr>
        <p:spPr>
          <a:xfrm>
            <a:off x="2116423" y="1674676"/>
            <a:ext cx="2075661" cy="207566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EC7F-C153-AE4E-9850-0CC3E3744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BA148-B537-5221-8D98-6D8975B1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F8636-F5E2-2A35-0DC1-A7F2096A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59C8-FB90-4449-53BE-7B9A7499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3724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IDeaS Blue 3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B92AD-7C38-B64E-910C-0750C1AFA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4E0AB-7004-B84E-92DB-78AD25689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1384-EE95-4A49-96B2-D66765321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2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Navy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B2C5C-DC90-8D48-9851-6E9509210C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D3B0-BE1F-604D-85F0-22A257EC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6F665-B107-C24D-B362-4D14438AE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5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Math Web - Bright Blu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4BE17B-690A-9446-B8B0-24A43BA786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9C35-FD9C-C946-8DC8-BB288AF86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6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CCBC-4658-AD43-AB56-00954C6B2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3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echnology -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777BF7-DB87-9543-90F9-9E84D68629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C12E58C7-A04A-764E-A470-9CC990B4F6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215E6CD6-3D49-824E-ADAD-2B5EFA137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2159C5-BE8F-4890-A341-C0176A1B7D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FF5E1-B562-4CFF-BE02-D2CBC89EB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87868"/>
            <a:ext cx="11352107" cy="660400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/>
              <a:t>Headline – </a:t>
            </a:r>
            <a:r>
              <a:rPr lang="en-US" err="1"/>
              <a:t>32pt</a:t>
            </a:r>
            <a:r>
              <a:rPr lang="en-US"/>
              <a:t> Rockwell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4007893-92CA-4A17-84ED-87A620AA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17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CA12E57C-9648-476C-883A-20D2FDD840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591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D9CB943-C1D1-42C2-BD7D-FEE2544FB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4374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C44BCC3-CA4E-4177-9184-E010A30F3C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4374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1AB51166-5CB1-4366-B89A-AD9788D50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4569" y="3967163"/>
            <a:ext cx="3192462" cy="5207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>
            <a:lvl1pPr marL="0" indent="0">
              <a:buNone/>
              <a:defRPr lang="en-US" sz="2000" smtClean="0">
                <a:solidFill>
                  <a:schemeClr val="bg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tx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tx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tx1"/>
                </a:solidFill>
              </a:defRPr>
            </a:lvl4pPr>
            <a:lvl5pPr marL="1600200" indent="0">
              <a:buNone/>
              <a:defRPr lang="en-US">
                <a:solidFill>
                  <a:schemeClr val="tx1"/>
                </a:solidFill>
              </a:defRPr>
            </a:lvl5pPr>
          </a:lstStyle>
          <a:p>
            <a:pPr marL="0" lvl="0" algn="ctr" defTabSz="914377"/>
            <a:r>
              <a:rPr lang="en-US" dirty="0"/>
              <a:t>Name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F719FB00-6FF9-4375-8682-B34FEE0756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4569" y="4548188"/>
            <a:ext cx="3192463" cy="771905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lvl1pPr marL="0" indent="0">
              <a:buNone/>
              <a:defRPr lang="en-US" sz="1600" smtClean="0">
                <a:solidFill>
                  <a:schemeClr val="lt1"/>
                </a:solidFill>
              </a:defRPr>
            </a:lvl1pPr>
            <a:lvl2pPr marL="0" indent="0">
              <a:buNone/>
              <a:defRPr lang="en-US" sz="1800" smtClean="0">
                <a:solidFill>
                  <a:schemeClr val="lt1"/>
                </a:solidFill>
              </a:defRPr>
            </a:lvl2pPr>
            <a:lvl3pPr marL="685800" indent="0">
              <a:buNone/>
              <a:defRPr lang="en-US" sz="1800" smtClean="0">
                <a:solidFill>
                  <a:schemeClr val="lt1"/>
                </a:solidFill>
              </a:defRPr>
            </a:lvl3pPr>
            <a:lvl4pPr marL="1143000" indent="0">
              <a:buNone/>
              <a:defRPr lang="en-US" smtClean="0">
                <a:solidFill>
                  <a:schemeClr val="lt1"/>
                </a:solidFill>
              </a:defRPr>
            </a:lvl4pPr>
            <a:lvl5pPr marL="1600200" indent="0">
              <a:buNone/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>
              <a:spcAft>
                <a:spcPts val="600"/>
              </a:spcAft>
            </a:pPr>
            <a:r>
              <a:rPr lang="en-US" dirty="0"/>
              <a:t>Title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DC5E04CB-681C-4421-9901-1303DC28C78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56368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0400650F-2CDE-44D2-A142-19AEF31661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77429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27B106E-5FF5-43A9-9CC1-F68B0A9B8E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9282" y="1450787"/>
            <a:ext cx="2546350" cy="2329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928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18183867-A479-9543-B21B-315730DF1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4107C926-4242-C24C-B90B-53B5D9AE3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>
          <a:xfrm>
            <a:off x="0" y="0"/>
            <a:ext cx="389106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4396387" y="1604742"/>
            <a:ext cx="7314110" cy="1784137"/>
            <a:chOff x="6246629" y="802758"/>
            <a:chExt cx="5422605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1" y="802758"/>
              <a:ext cx="5310963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52718" y="1832451"/>
            <a:ext cx="6759034" cy="736935"/>
          </a:xfrm>
          <a:prstGeom prst="rect">
            <a:avLst/>
          </a:prstGeom>
        </p:spPr>
        <p:txBody>
          <a:bodyPr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52718" y="2634193"/>
            <a:ext cx="6759040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81497" y="1827614"/>
            <a:ext cx="2799320" cy="29968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121EEB3-7F61-774D-865E-47A207CF74A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14561" y="3544656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Email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23D7D9-EDED-6F41-AD84-D19ACD0469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718" y="3598837"/>
            <a:ext cx="391133" cy="293350"/>
          </a:xfrm>
          <a:prstGeom prst="rect">
            <a:avLst/>
          </a:prstGeom>
        </p:spPr>
      </p:pic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CAE59A55-AD60-584C-8B93-C0912D0C6F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14561" y="4019491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C6728A6-1DC5-3D4D-B77C-1A87AD88A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245" y="3982323"/>
            <a:ext cx="390078" cy="390078"/>
          </a:xfrm>
          <a:prstGeom prst="rect">
            <a:avLst/>
          </a:prstGeom>
        </p:spPr>
      </p:pic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214561" y="4515039"/>
            <a:ext cx="4663440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4753245" y="4483052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2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94B66-5748-A446-B5E8-3ADD807BEE5C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15" name="Picture 14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450C2229-F443-374A-A111-CA0AF6251A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id="{141FE0C7-B2A2-EC4E-A173-D512057E3C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FA265-C2C1-4F1D-956B-BF968C77C6E4}"/>
              </a:ext>
            </a:extLst>
          </p:cNvPr>
          <p:cNvGrpSpPr/>
          <p:nvPr userDrawn="1"/>
        </p:nvGrpSpPr>
        <p:grpSpPr>
          <a:xfrm>
            <a:off x="6374372" y="1002669"/>
            <a:ext cx="5191882" cy="4319765"/>
            <a:chOff x="6246629" y="802758"/>
            <a:chExt cx="3849207" cy="8771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18B504-D369-42B7-9CC9-700D6C6F244C}"/>
                </a:ext>
              </a:extLst>
            </p:cNvPr>
            <p:cNvSpPr/>
            <p:nvPr/>
          </p:nvSpPr>
          <p:spPr>
            <a:xfrm>
              <a:off x="6246629" y="802758"/>
              <a:ext cx="111642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A22D4A-A54F-4FFC-A920-898ABEF979CA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353F6B-48D9-7A4C-98DF-36D4951B1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0702" y="1398850"/>
            <a:ext cx="4466156" cy="1527819"/>
          </a:xfrm>
          <a:prstGeom prst="rect">
            <a:avLst/>
          </a:prstGeom>
        </p:spPr>
        <p:txBody>
          <a:bodyPr anchor="b"/>
          <a:lstStyle>
            <a:lvl1pPr algn="l">
              <a:defRPr sz="4000" b="0" i="0" baseline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dirty="0"/>
              <a:t>Name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D045A30-7190-464A-95E2-97F48EDCFE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0702" y="3018431"/>
            <a:ext cx="4466156" cy="586182"/>
          </a:xfrm>
          <a:prstGeom prst="rect">
            <a:avLst/>
          </a:prstGeom>
        </p:spPr>
        <p:txBody>
          <a:bodyPr/>
          <a:lstStyle>
            <a:lvl1pPr algn="l">
              <a:buNone/>
              <a:defRPr sz="20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5E4AA8E-2623-864E-8D14-79AADBA17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120" y="1002670"/>
            <a:ext cx="4034999" cy="4319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AF2A55BC-431B-294C-B256-E282BA7490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545" y="3818270"/>
            <a:ext cx="4004313" cy="37509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Verdana Regular" charset="0"/>
                <a:cs typeface="Verdana Regular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z="2000" dirty="0">
                <a:latin typeface="Segoe UI" panose="020B0502040204020203" pitchFamily="34" charset="0"/>
              </a:rPr>
              <a:t>LinkedIn</a:t>
            </a:r>
            <a:endParaRPr lang="en-US" dirty="0"/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AE9CFF94-6326-2B4C-AA79-31EB99943D1E}"/>
              </a:ext>
            </a:extLst>
          </p:cNvPr>
          <p:cNvSpPr/>
          <p:nvPr userDrawn="1"/>
        </p:nvSpPr>
        <p:spPr>
          <a:xfrm>
            <a:off x="6731229" y="3786283"/>
            <a:ext cx="390078" cy="390078"/>
          </a:xfrm>
          <a:custGeom>
            <a:avLst/>
            <a:gdLst>
              <a:gd name="connsiteX0" fmla="*/ 390078 w 390078"/>
              <a:gd name="connsiteY0" fmla="*/ 0 h 390078"/>
              <a:gd name="connsiteX1" fmla="*/ 0 w 390078"/>
              <a:gd name="connsiteY1" fmla="*/ 0 h 390078"/>
              <a:gd name="connsiteX2" fmla="*/ 0 w 390078"/>
              <a:gd name="connsiteY2" fmla="*/ 390078 h 390078"/>
              <a:gd name="connsiteX3" fmla="*/ 390078 w 390078"/>
              <a:gd name="connsiteY3" fmla="*/ 390078 h 390078"/>
              <a:gd name="connsiteX4" fmla="*/ 390078 w 390078"/>
              <a:gd name="connsiteY4" fmla="*/ 0 h 390078"/>
              <a:gd name="connsiteX5" fmla="*/ 115743 w 390078"/>
              <a:gd name="connsiteY5" fmla="*/ 332359 h 390078"/>
              <a:gd name="connsiteX6" fmla="*/ 57841 w 390078"/>
              <a:gd name="connsiteY6" fmla="*/ 332359 h 390078"/>
              <a:gd name="connsiteX7" fmla="*/ 57841 w 390078"/>
              <a:gd name="connsiteY7" fmla="*/ 146218 h 390078"/>
              <a:gd name="connsiteX8" fmla="*/ 115743 w 390078"/>
              <a:gd name="connsiteY8" fmla="*/ 146218 h 390078"/>
              <a:gd name="connsiteX9" fmla="*/ 115743 w 390078"/>
              <a:gd name="connsiteY9" fmla="*/ 332359 h 390078"/>
              <a:gd name="connsiteX10" fmla="*/ 78930 w 390078"/>
              <a:gd name="connsiteY10" fmla="*/ 119888 h 390078"/>
              <a:gd name="connsiteX11" fmla="*/ 54062 w 390078"/>
              <a:gd name="connsiteY11" fmla="*/ 94838 h 390078"/>
              <a:gd name="connsiteX12" fmla="*/ 90876 w 390078"/>
              <a:gd name="connsiteY12" fmla="*/ 53880 h 390078"/>
              <a:gd name="connsiteX13" fmla="*/ 120010 w 390078"/>
              <a:gd name="connsiteY13" fmla="*/ 82587 h 390078"/>
              <a:gd name="connsiteX14" fmla="*/ 78930 w 390078"/>
              <a:gd name="connsiteY14" fmla="*/ 119888 h 390078"/>
              <a:gd name="connsiteX15" fmla="*/ 332420 w 390078"/>
              <a:gd name="connsiteY15" fmla="*/ 332359 h 390078"/>
              <a:gd name="connsiteX16" fmla="*/ 274578 w 390078"/>
              <a:gd name="connsiteY16" fmla="*/ 332359 h 390078"/>
              <a:gd name="connsiteX17" fmla="*/ 274578 w 390078"/>
              <a:gd name="connsiteY17" fmla="*/ 241848 h 390078"/>
              <a:gd name="connsiteX18" fmla="*/ 244530 w 390078"/>
              <a:gd name="connsiteY18" fmla="*/ 192479 h 390078"/>
              <a:gd name="connsiteX19" fmla="*/ 209850 w 390078"/>
              <a:gd name="connsiteY19" fmla="*/ 240264 h 390078"/>
              <a:gd name="connsiteX20" fmla="*/ 209850 w 390078"/>
              <a:gd name="connsiteY20" fmla="*/ 332359 h 390078"/>
              <a:gd name="connsiteX21" fmla="*/ 152069 w 390078"/>
              <a:gd name="connsiteY21" fmla="*/ 332359 h 390078"/>
              <a:gd name="connsiteX22" fmla="*/ 152069 w 390078"/>
              <a:gd name="connsiteY22" fmla="*/ 146218 h 390078"/>
              <a:gd name="connsiteX23" fmla="*/ 207534 w 390078"/>
              <a:gd name="connsiteY23" fmla="*/ 146218 h 390078"/>
              <a:gd name="connsiteX24" fmla="*/ 207534 w 390078"/>
              <a:gd name="connsiteY24" fmla="*/ 171695 h 390078"/>
              <a:gd name="connsiteX25" fmla="*/ 208326 w 390078"/>
              <a:gd name="connsiteY25" fmla="*/ 171695 h 390078"/>
              <a:gd name="connsiteX26" fmla="*/ 263059 w 390078"/>
              <a:gd name="connsiteY26" fmla="*/ 141647 h 390078"/>
              <a:gd name="connsiteX27" fmla="*/ 332481 w 390078"/>
              <a:gd name="connsiteY27" fmla="*/ 230329 h 390078"/>
              <a:gd name="connsiteX28" fmla="*/ 332481 w 390078"/>
              <a:gd name="connsiteY28" fmla="*/ 332359 h 3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078" h="390078">
                <a:moveTo>
                  <a:pt x="390078" y="0"/>
                </a:moveTo>
                <a:lnTo>
                  <a:pt x="0" y="0"/>
                </a:lnTo>
                <a:lnTo>
                  <a:pt x="0" y="390078"/>
                </a:lnTo>
                <a:lnTo>
                  <a:pt x="390078" y="390078"/>
                </a:lnTo>
                <a:lnTo>
                  <a:pt x="390078" y="0"/>
                </a:lnTo>
                <a:close/>
                <a:moveTo>
                  <a:pt x="115743" y="332359"/>
                </a:moveTo>
                <a:lnTo>
                  <a:pt x="57841" y="332359"/>
                </a:lnTo>
                <a:lnTo>
                  <a:pt x="57841" y="146218"/>
                </a:lnTo>
                <a:lnTo>
                  <a:pt x="115743" y="146218"/>
                </a:lnTo>
                <a:lnTo>
                  <a:pt x="115743" y="332359"/>
                </a:lnTo>
                <a:close/>
                <a:moveTo>
                  <a:pt x="78930" y="119888"/>
                </a:moveTo>
                <a:cubicBezTo>
                  <a:pt x="66618" y="117084"/>
                  <a:pt x="56744" y="107150"/>
                  <a:pt x="54062" y="94838"/>
                </a:cubicBezTo>
                <a:cubicBezTo>
                  <a:pt x="48943" y="71616"/>
                  <a:pt x="67898" y="51198"/>
                  <a:pt x="90876" y="53880"/>
                </a:cubicBezTo>
                <a:cubicBezTo>
                  <a:pt x="105748" y="55647"/>
                  <a:pt x="117999" y="67715"/>
                  <a:pt x="120010" y="82587"/>
                </a:cubicBezTo>
                <a:cubicBezTo>
                  <a:pt x="123057" y="105870"/>
                  <a:pt x="102395" y="125252"/>
                  <a:pt x="78930" y="119888"/>
                </a:cubicBezTo>
                <a:close/>
                <a:moveTo>
                  <a:pt x="332420" y="332359"/>
                </a:moveTo>
                <a:lnTo>
                  <a:pt x="274578" y="332359"/>
                </a:lnTo>
                <a:lnTo>
                  <a:pt x="274578" y="241848"/>
                </a:lnTo>
                <a:cubicBezTo>
                  <a:pt x="274578" y="220272"/>
                  <a:pt x="274213" y="192479"/>
                  <a:pt x="244530" y="192479"/>
                </a:cubicBezTo>
                <a:cubicBezTo>
                  <a:pt x="214421" y="192479"/>
                  <a:pt x="209850" y="216006"/>
                  <a:pt x="209850" y="240264"/>
                </a:cubicBezTo>
                <a:lnTo>
                  <a:pt x="209850" y="332359"/>
                </a:lnTo>
                <a:lnTo>
                  <a:pt x="152069" y="332359"/>
                </a:lnTo>
                <a:lnTo>
                  <a:pt x="152069" y="146218"/>
                </a:lnTo>
                <a:lnTo>
                  <a:pt x="207534" y="146218"/>
                </a:lnTo>
                <a:lnTo>
                  <a:pt x="207534" y="171695"/>
                </a:lnTo>
                <a:lnTo>
                  <a:pt x="208326" y="171695"/>
                </a:lnTo>
                <a:cubicBezTo>
                  <a:pt x="216067" y="157067"/>
                  <a:pt x="234900" y="141647"/>
                  <a:pt x="263059" y="141647"/>
                </a:cubicBezTo>
                <a:cubicBezTo>
                  <a:pt x="321632" y="141647"/>
                  <a:pt x="332481" y="180167"/>
                  <a:pt x="332481" y="230329"/>
                </a:cubicBezTo>
                <a:lnTo>
                  <a:pt x="332481" y="332359"/>
                </a:lnTo>
                <a:close/>
              </a:path>
            </a:pathLst>
          </a:custGeom>
          <a:solidFill>
            <a:schemeClr val="tx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7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r, headline, subhead, math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6E0A-44DA-4975-9580-552C31FC8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79D8B1-A272-8F4B-BC80-54F6048ECCE8}"/>
              </a:ext>
            </a:extLst>
          </p:cNvPr>
          <p:cNvSpPr/>
          <p:nvPr userDrawn="1"/>
        </p:nvSpPr>
        <p:spPr>
          <a:xfrm>
            <a:off x="-1" y="1294540"/>
            <a:ext cx="12192000" cy="413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E70E9F-59AF-494D-A529-B120D0D4F084}"/>
              </a:ext>
            </a:extLst>
          </p:cNvPr>
          <p:cNvCxnSpPr>
            <a:cxnSpLocks/>
          </p:cNvCxnSpPr>
          <p:nvPr userDrawn="1"/>
        </p:nvCxnSpPr>
        <p:spPr>
          <a:xfrm>
            <a:off x="744279" y="1637736"/>
            <a:ext cx="0" cy="3464224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E6A13BB-F719-3F43-9433-8DA1723ED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9325" y="1637145"/>
            <a:ext cx="10730055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baseline="0" dirty="0" smtClean="0">
                <a:solidFill>
                  <a:schemeClr val="tx2"/>
                </a:solidFill>
                <a:latin typeface="Rockwell" charset="0"/>
                <a:ea typeface="Rockwell" charset="0"/>
                <a:cs typeface="Rockwel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– 32pt Rockwell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1E69729-B86C-DF46-9CC4-C1110E3DE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5" y="2294074"/>
            <a:ext cx="10730052" cy="2807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3BE"/>
              </a:buClr>
              <a:buFontTx/>
              <a:buNone/>
              <a:defRPr lang="en-US" sz="2000" b="0" i="0" kern="1200" baseline="0" dirty="0" smtClean="0">
                <a:solidFill>
                  <a:schemeClr val="tx2"/>
                </a:solidFill>
                <a:latin typeface="Verdana" charset="0"/>
                <a:ea typeface="+mn-ea"/>
                <a:cs typeface="Verdana Regular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Subtitle if needed – 20pt Verdana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E29B3B-C00D-4F48-A07C-4D70BC4F04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575" y="5939112"/>
            <a:ext cx="1469492" cy="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6F8DF-C5A9-4535-B309-F201E1D69E2F}"/>
              </a:ext>
            </a:extLst>
          </p:cNvPr>
          <p:cNvGrpSpPr/>
          <p:nvPr userDrawn="1"/>
        </p:nvGrpSpPr>
        <p:grpSpPr>
          <a:xfrm>
            <a:off x="6409268" y="1002669"/>
            <a:ext cx="5156987" cy="4319765"/>
            <a:chOff x="6272500" y="802758"/>
            <a:chExt cx="3823336" cy="87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E6B8C-638F-4848-A57B-339BF21C3B79}"/>
                </a:ext>
              </a:extLst>
            </p:cNvPr>
            <p:cNvSpPr/>
            <p:nvPr/>
          </p:nvSpPr>
          <p:spPr>
            <a:xfrm>
              <a:off x="6272500" y="802758"/>
              <a:ext cx="85771" cy="877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57EF0-264D-4FA6-8809-4EB8F6F83339}"/>
                </a:ext>
              </a:extLst>
            </p:cNvPr>
            <p:cNvSpPr/>
            <p:nvPr/>
          </p:nvSpPr>
          <p:spPr>
            <a:xfrm>
              <a:off x="6358272" y="802758"/>
              <a:ext cx="3737564" cy="8771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93CF0C-3D62-4CCB-8106-407E58234B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10369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2430" y="1200391"/>
            <a:ext cx="4672153" cy="3989283"/>
          </a:xfrm>
          <a:prstGeom prst="rect">
            <a:avLst/>
          </a:prstGeom>
        </p:spPr>
        <p:txBody>
          <a:bodyPr anchor="ctr" anchorCtr="0"/>
          <a:lstStyle>
            <a:lvl1pPr marL="228600" indent="-228600"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1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2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3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Key Point 4</a:t>
            </a:r>
          </a:p>
        </p:txBody>
      </p:sp>
    </p:spTree>
    <p:extLst>
      <p:ext uri="{BB962C8B-B14F-4D97-AF65-F5344CB8AC3E}">
        <p14:creationId xmlns:p14="http://schemas.microsoft.com/office/powerpoint/2010/main" val="2341987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overlay, 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DFFB7A-2E94-5749-98FF-190EE4CA5032}"/>
              </a:ext>
            </a:extLst>
          </p:cNvPr>
          <p:cNvGrpSpPr/>
          <p:nvPr userDrawn="1"/>
        </p:nvGrpSpPr>
        <p:grpSpPr>
          <a:xfrm>
            <a:off x="0" y="0"/>
            <a:ext cx="6004976" cy="6858000"/>
            <a:chOff x="0" y="0"/>
            <a:chExt cx="6004976" cy="6858000"/>
          </a:xfrm>
        </p:grpSpPr>
        <p:pic>
          <p:nvPicPr>
            <p:cNvPr id="9" name="Picture 8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68D9B665-7763-C748-8049-D30E8AD9B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DA162E7-B0ED-E64B-9374-1B280944C2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7"/>
            <a:stretch/>
          </p:blipFill>
          <p:spPr>
            <a:xfrm>
              <a:off x="0" y="0"/>
              <a:ext cx="6004976" cy="685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1" y="1295064"/>
            <a:ext cx="6004976" cy="432251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F2201-4476-8044-B9CC-C4B24BDCA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28800"/>
            <a:ext cx="4827587" cy="30515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6926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66303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9584" y="1557673"/>
            <a:ext cx="5283200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56C5A-5BB6-5346-8C5D-C2BAFE0C54F2}"/>
              </a:ext>
            </a:extLst>
          </p:cNvPr>
          <p:cNvSpPr/>
          <p:nvPr userDrawn="1"/>
        </p:nvSpPr>
        <p:spPr>
          <a:xfrm>
            <a:off x="5466304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1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C0CA-D13A-0643-3FC3-93E060A8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0EBB-8A4D-7B36-3373-99F1DDE9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97DCE-EA7A-DF09-C4DE-3A3AF6C97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58ADC-03A1-19B4-5BE0-20ACDDE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9F546-39F2-681B-3D36-82C81326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AE01F-20AE-9BE5-7D63-02C55E5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2507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 page image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64B0A84-0ED3-1A4E-8B45-2048C833C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5654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58E38-D84D-BD45-B660-649E76C76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F6FB5E-F834-0040-A959-B24FE06EB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00" y="1557673"/>
            <a:ext cx="8821784" cy="379730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Point 1</a:t>
            </a:r>
          </a:p>
          <a:p>
            <a:pPr lvl="0"/>
            <a:r>
              <a:rPr lang="en-US" dirty="0"/>
              <a:t>Key Point 2</a:t>
            </a:r>
          </a:p>
          <a:p>
            <a:pPr lvl="0"/>
            <a:r>
              <a:rPr lang="en-US" dirty="0"/>
              <a:t>Key Point 3</a:t>
            </a:r>
          </a:p>
          <a:p>
            <a:pPr lvl="0"/>
            <a:r>
              <a:rPr lang="en-US" dirty="0"/>
              <a:t>Key Point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4449A-620A-924C-8BC4-CB54F3BB9CEA}"/>
              </a:ext>
            </a:extLst>
          </p:cNvPr>
          <p:cNvSpPr/>
          <p:nvPr userDrawn="1"/>
        </p:nvSpPr>
        <p:spPr>
          <a:xfrm>
            <a:off x="2565401" y="0"/>
            <a:ext cx="1047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17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2B1046-4005-4E40-9AB7-9AFBEAD60797}"/>
              </a:ext>
            </a:extLst>
          </p:cNvPr>
          <p:cNvCxnSpPr>
            <a:cxnSpLocks/>
          </p:cNvCxnSpPr>
          <p:nvPr userDrawn="1"/>
        </p:nvCxnSpPr>
        <p:spPr>
          <a:xfrm>
            <a:off x="2751666" y="565695"/>
            <a:ext cx="0" cy="1617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D1F6D0-2BF9-4BCD-B527-5ACCD989E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4404" y="565163"/>
            <a:ext cx="8751895" cy="16175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Text – 18pt Verdana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104C004-8DC8-4083-9033-C68D81C9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8" y="633427"/>
            <a:ext cx="2455862" cy="1144588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lang="en-US" sz="3200" b="0" i="0" baseline="0" dirty="0" smtClean="0">
                <a:latin typeface="Rockwell" charset="0"/>
                <a:ea typeface="+mj-ea"/>
                <a:cs typeface="+mj-cs"/>
              </a:defRPr>
            </a:lvl1pPr>
            <a:lvl2pPr marL="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2pPr>
            <a:lvl3pPr marL="685800" indent="0" algn="r">
              <a:buFontTx/>
              <a:buNone/>
              <a:defRPr lang="en-US" sz="1800" dirty="0" smtClean="0">
                <a:solidFill>
                  <a:schemeClr val="tx1"/>
                </a:solidFill>
              </a:defRPr>
            </a:lvl3pPr>
            <a:lvl4pPr marL="1143000" indent="0" algn="r">
              <a:buFontTx/>
              <a:buNone/>
              <a:defRPr lang="en-US" dirty="0" smtClean="0">
                <a:solidFill>
                  <a:schemeClr val="tx1"/>
                </a:solidFill>
              </a:defRPr>
            </a:lvl4pPr>
            <a:lvl5pPr marL="1600200" indent="0" algn="r">
              <a:buFontTx/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r">
              <a:spcBef>
                <a:spcPct val="0"/>
              </a:spcBef>
              <a:buNone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88004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316CE-651A-0148-A130-19524BDE2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E9472-8C7E-4267-AA24-5E67F2B0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437"/>
            <a:ext cx="12192000" cy="2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2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overlay,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77BDA0-1022-450E-9174-AD758EA4C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7885"/>
            <a:ext cx="12192000" cy="682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276315-C579-411A-89CB-4A8E8CA2D3FA}"/>
              </a:ext>
            </a:extLst>
          </p:cNvPr>
          <p:cNvSpPr/>
          <p:nvPr userDrawn="1"/>
        </p:nvSpPr>
        <p:spPr>
          <a:xfrm>
            <a:off x="0" y="1664455"/>
            <a:ext cx="12192000" cy="305154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bIns="457200" rtlCol="0" anchor="ctr"/>
          <a:lstStyle/>
          <a:p>
            <a:pPr defTabSz="914377"/>
            <a:endParaRPr lang="en-US" sz="3600" b="1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64321-7E25-43B4-A15E-1EC010309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2306-C8AF-40E8-9E2E-CD0C2B56D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422" y="2515024"/>
            <a:ext cx="8442798" cy="13504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76B078-3094-4A6F-9762-FC330714EF8A}"/>
              </a:ext>
            </a:extLst>
          </p:cNvPr>
          <p:cNvCxnSpPr>
            <a:cxnSpLocks/>
          </p:cNvCxnSpPr>
          <p:nvPr userDrawn="1"/>
        </p:nvCxnSpPr>
        <p:spPr>
          <a:xfrm>
            <a:off x="9729041" y="2138710"/>
            <a:ext cx="0" cy="2121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1CB6799-9B0C-4BE1-BA25-3EC12568817B}"/>
              </a:ext>
            </a:extLst>
          </p:cNvPr>
          <p:cNvSpPr/>
          <p:nvPr userDrawn="1"/>
        </p:nvSpPr>
        <p:spPr>
          <a:xfrm>
            <a:off x="10182992" y="2481977"/>
            <a:ext cx="1434850" cy="14348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351E-F677-0355-A248-2C5A43CC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D016D-230D-F97F-A223-58AE91CC9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343F2-0F09-1133-8040-8D7FA3930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4713-E54F-30C1-2BF2-660EE79B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5776A-0339-2D62-7E7A-5BFFCDB1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E3B1-E3AC-184A-8890-8EEC19F2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0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1118D-CF9C-3D31-E6AC-2AEFFFC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AB31F-3342-2A38-C8E8-1B44B87D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BFBD6-7103-3919-1AF2-AF34F50B6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E56A-7BFC-4C83-810C-FDBB8EEF6AA8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5F59-D2F9-A17B-2A88-98B9A5443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E23D1-0EA9-03B2-866C-80428155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B446D-EE92-4228-93B8-C1B3BC2C0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8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5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63DE2-7B45-4C4D-B469-EF458F2D60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022" y="5946103"/>
            <a:ext cx="1457048" cy="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9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Verdana" panose="020B0604030504040204" pitchFamily="34" charset="0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C9073-81ED-E445-9553-DF1EE7BB6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Krishnaraj Thadesar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DCD0-4910-5F42-92CC-FC55F1CC5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Associate Software Developer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B5AEB-29A5-7246-AC6C-6F2D4F87CF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October 2024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5CD59-65DC-DC49-A216-4F8533F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Takeaways</a:t>
            </a:r>
          </a:p>
        </p:txBody>
      </p:sp>
    </p:spTree>
    <p:extLst>
      <p:ext uri="{BB962C8B-B14F-4D97-AF65-F5344CB8AC3E}">
        <p14:creationId xmlns:p14="http://schemas.microsoft.com/office/powerpoint/2010/main" val="102135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C1C1-3902-C946-8959-17C20FA7CE1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38C221-FF9D-C344-9E22-C4FEE402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96679"/>
              </p:ext>
            </p:extLst>
          </p:nvPr>
        </p:nvGraphicFramePr>
        <p:xfrm>
          <a:off x="527537" y="1088929"/>
          <a:ext cx="11063330" cy="4779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63330">
                  <a:extLst>
                    <a:ext uri="{9D8B030D-6E8A-4147-A177-3AD203B41FA5}">
                      <a16:colId xmlns:a16="http://schemas.microsoft.com/office/drawing/2014/main" val="947516102"/>
                    </a:ext>
                  </a:extLst>
                </a:gridCol>
              </a:tblGrid>
              <a:tr h="809678">
                <a:tc>
                  <a:txBody>
                    <a:bodyPr/>
                    <a:lstStyle/>
                    <a:p>
                      <a:pPr marL="460375" marR="0" lvl="0" indent="-4603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078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Project Details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1032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Description of Core Work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22671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Software and Applications used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76334"/>
                  </a:ext>
                </a:extLst>
              </a:tr>
              <a:tr h="80967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Challenges Faced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178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marL="460375" indent="-460375">
                        <a:buClr>
                          <a:schemeClr val="bg1"/>
                        </a:buClr>
                        <a:buSzPct val="110000"/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Takeaways and Learnings</a:t>
                      </a:r>
                    </a:p>
                  </a:txBody>
                  <a:tcPr marL="365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C8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75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E2A-63D6-444E-B410-2E3C5863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and my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9BEA0-E280-402A-A1D4-D8B841429619}"/>
              </a:ext>
            </a:extLst>
          </p:cNvPr>
          <p:cNvSpPr/>
          <p:nvPr/>
        </p:nvSpPr>
        <p:spPr>
          <a:xfrm>
            <a:off x="426719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2879C-B940-4480-93D3-3F141304B269}"/>
              </a:ext>
            </a:extLst>
          </p:cNvPr>
          <p:cNvSpPr/>
          <p:nvPr/>
        </p:nvSpPr>
        <p:spPr>
          <a:xfrm>
            <a:off x="413173" y="2226733"/>
            <a:ext cx="11338561" cy="3592727"/>
          </a:xfrm>
          <a:prstGeom prst="rect">
            <a:avLst/>
          </a:prstGeom>
          <a:solidFill>
            <a:srgbClr val="2042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E6A5E-C206-4FD7-942A-D0FDDC3976B5}"/>
              </a:ext>
            </a:extLst>
          </p:cNvPr>
          <p:cNvSpPr/>
          <p:nvPr/>
        </p:nvSpPr>
        <p:spPr>
          <a:xfrm>
            <a:off x="4249927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B57B9-4E33-477C-BFC3-6DFDF68C29F8}"/>
              </a:ext>
            </a:extLst>
          </p:cNvPr>
          <p:cNvSpPr/>
          <p:nvPr/>
        </p:nvSpPr>
        <p:spPr>
          <a:xfrm>
            <a:off x="8073135" y="1291166"/>
            <a:ext cx="3705691" cy="93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Cruise RMS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EC989A-6C48-439F-BCF3-37A333574628}"/>
              </a:ext>
            </a:extLst>
          </p:cNvPr>
          <p:cNvGrpSpPr/>
          <p:nvPr/>
        </p:nvGrpSpPr>
        <p:grpSpPr>
          <a:xfrm>
            <a:off x="4197431" y="1291166"/>
            <a:ext cx="3813725" cy="4528294"/>
            <a:chOff x="4197431" y="1291166"/>
            <a:chExt cx="3813725" cy="432422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510CE65-2255-4AE0-BA18-5077A9717BCC}"/>
                </a:ext>
              </a:extLst>
            </p:cNvPr>
            <p:cNvCxnSpPr/>
            <p:nvPr/>
          </p:nvCxnSpPr>
          <p:spPr>
            <a:xfrm>
              <a:off x="4197431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C984A5-3657-4BFF-BB11-457319187837}"/>
                </a:ext>
              </a:extLst>
            </p:cNvPr>
            <p:cNvCxnSpPr/>
            <p:nvPr/>
          </p:nvCxnSpPr>
          <p:spPr>
            <a:xfrm>
              <a:off x="8011156" y="1291166"/>
              <a:ext cx="0" cy="43242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DC7530-17E8-4F6F-9BA4-1BD36856FCCD}"/>
              </a:ext>
            </a:extLst>
          </p:cNvPr>
          <p:cNvGrpSpPr/>
          <p:nvPr/>
        </p:nvGrpSpPr>
        <p:grpSpPr>
          <a:xfrm>
            <a:off x="3961187" y="1539292"/>
            <a:ext cx="439315" cy="439315"/>
            <a:chOff x="2937767" y="1540177"/>
            <a:chExt cx="439315" cy="4393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4820B8-E081-4787-9BF9-BFB2EA742353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1747-EE64-4B6F-A4FD-9618C1FECBF6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58CF41-1421-47A8-9B8A-553F145578FA}"/>
              </a:ext>
            </a:extLst>
          </p:cNvPr>
          <p:cNvGrpSpPr/>
          <p:nvPr/>
        </p:nvGrpSpPr>
        <p:grpSpPr>
          <a:xfrm>
            <a:off x="7756482" y="1539292"/>
            <a:ext cx="439315" cy="439315"/>
            <a:chOff x="2937767" y="1540177"/>
            <a:chExt cx="439315" cy="4393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D039B5-3D21-47FF-AA4E-A5905EA12F64}"/>
                </a:ext>
              </a:extLst>
            </p:cNvPr>
            <p:cNvSpPr/>
            <p:nvPr/>
          </p:nvSpPr>
          <p:spPr>
            <a:xfrm rot="5400000">
              <a:off x="2937767" y="1540177"/>
              <a:ext cx="439315" cy="439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B5E2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97C448-25B1-41C9-9EF4-1B52776C9F4F}"/>
                </a:ext>
              </a:extLst>
            </p:cNvPr>
            <p:cNvSpPr/>
            <p:nvPr/>
          </p:nvSpPr>
          <p:spPr>
            <a:xfrm>
              <a:off x="3090048" y="1628181"/>
              <a:ext cx="156575" cy="26173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B4C94C1-A87F-4B8C-8678-E2F43BF10D62}"/>
              </a:ext>
            </a:extLst>
          </p:cNvPr>
          <p:cNvSpPr txBox="1"/>
          <p:nvPr/>
        </p:nvSpPr>
        <p:spPr>
          <a:xfrm>
            <a:off x="637953" y="2364520"/>
            <a:ext cx="332323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Part of the Cruise RMS team.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Working currently on backend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EC9B5-9AEC-4287-8F3F-AC9E3BC56064}"/>
              </a:ext>
            </a:extLst>
          </p:cNvPr>
          <p:cNvSpPr txBox="1"/>
          <p:nvPr/>
        </p:nvSpPr>
        <p:spPr>
          <a:xfrm>
            <a:off x="4451677" y="2364520"/>
            <a:ext cx="332323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My team consists of Arun Pratap Singh,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Harekishan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Shivnani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Sunanda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DuttaSen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Rajendra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Mulgali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and Omkar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Chogale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Aarav and Jyoti Tamhane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My Mentor and manager is Mr. </a:t>
            </a:r>
            <a:r>
              <a:rPr lang="en-US" dirty="0" err="1">
                <a:solidFill>
                  <a:srgbClr val="FFFFFF"/>
                </a:solidFill>
                <a:latin typeface="Verdana"/>
              </a:rPr>
              <a:t>Harekishan</a:t>
            </a:r>
            <a:r>
              <a:rPr lang="en-US" dirty="0">
                <a:solidFill>
                  <a:srgbClr val="FFFFFF"/>
                </a:solidFill>
                <a:latin typeface="Verdan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Verdana"/>
              </a:rPr>
              <a:t>Shivnani</a:t>
            </a:r>
            <a:r>
              <a:rPr lang="en-US" dirty="0">
                <a:solidFill>
                  <a:srgbClr val="FFFFFF"/>
                </a:solidFill>
                <a:latin typeface="Verdana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0B7BFC-0BBE-4103-AC28-05850004E307}"/>
              </a:ext>
            </a:extLst>
          </p:cNvPr>
          <p:cNvSpPr txBox="1"/>
          <p:nvPr/>
        </p:nvSpPr>
        <p:spPr>
          <a:xfrm>
            <a:off x="8265401" y="2364520"/>
            <a:ext cx="33232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are developing a new Product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It involves Forecasting revenue for Cruise Companies.</a:t>
            </a:r>
          </a:p>
        </p:txBody>
      </p:sp>
    </p:spTree>
    <p:extLst>
      <p:ext uri="{BB962C8B-B14F-4D97-AF65-F5344CB8AC3E}">
        <p14:creationId xmlns:p14="http://schemas.microsoft.com/office/powerpoint/2010/main" val="33004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B97B23F-BE29-4428-A931-CEBF36025A3B}"/>
              </a:ext>
            </a:extLst>
          </p:cNvPr>
          <p:cNvGrpSpPr/>
          <p:nvPr/>
        </p:nvGrpSpPr>
        <p:grpSpPr>
          <a:xfrm>
            <a:off x="7798986" y="1608668"/>
            <a:ext cx="3657600" cy="3835822"/>
            <a:chOff x="7965600" y="1350387"/>
            <a:chExt cx="3657600" cy="38358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ACE13-B0F5-461A-809C-970DAEC181CF}"/>
                </a:ext>
              </a:extLst>
            </p:cNvPr>
            <p:cNvGrpSpPr/>
            <p:nvPr/>
          </p:nvGrpSpPr>
          <p:grpSpPr>
            <a:xfrm>
              <a:off x="7965600" y="2092868"/>
              <a:ext cx="3657600" cy="3093341"/>
              <a:chOff x="406400" y="3113536"/>
              <a:chExt cx="3078711" cy="269975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C0EAEB-424B-42DB-9A0F-6380493DE305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 about best practices with writing APIs and DTOs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1D234B-573C-4B4A-81D5-DA64B6A587DE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Learning about APIs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6E7698-C5DD-488F-AD23-FBB334FC4923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A3C4B3-FFA8-4179-9026-6890DD671268}"/>
                </a:ext>
              </a:extLst>
            </p:cNvPr>
            <p:cNvSpPr/>
            <p:nvPr/>
          </p:nvSpPr>
          <p:spPr>
            <a:xfrm>
              <a:off x="9159930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F02F63-F479-46F5-9112-8CF982744715}"/>
              </a:ext>
            </a:extLst>
          </p:cNvPr>
          <p:cNvGrpSpPr/>
          <p:nvPr/>
        </p:nvGrpSpPr>
        <p:grpSpPr>
          <a:xfrm>
            <a:off x="483786" y="1608668"/>
            <a:ext cx="3657600" cy="3835822"/>
            <a:chOff x="406295" y="1350387"/>
            <a:chExt cx="3657600" cy="38358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3D699-0F2C-430F-86AE-4D39F45B8F6B}"/>
                </a:ext>
              </a:extLst>
            </p:cNvPr>
            <p:cNvGrpSpPr/>
            <p:nvPr/>
          </p:nvGrpSpPr>
          <p:grpSpPr>
            <a:xfrm>
              <a:off x="406295" y="2092868"/>
              <a:ext cx="3657600" cy="3093341"/>
              <a:chOff x="403456" y="3113536"/>
              <a:chExt cx="3078711" cy="269975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3F616E-7F06-4676-99B2-A0494E41E454}"/>
                  </a:ext>
                </a:extLst>
              </p:cNvPr>
              <p:cNvSpPr/>
              <p:nvPr/>
            </p:nvSpPr>
            <p:spPr>
              <a:xfrm>
                <a:off x="403456" y="4009335"/>
                <a:ext cx="3078711" cy="16497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Write API calls for Forecasting Page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41055-BA48-4DB8-8B04-D9E1E185E6F9}"/>
                  </a:ext>
                </a:extLst>
              </p:cNvPr>
              <p:cNvSpPr txBox="1"/>
              <p:nvPr/>
            </p:nvSpPr>
            <p:spPr>
              <a:xfrm>
                <a:off x="403456" y="3113536"/>
                <a:ext cx="3078711" cy="89579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Writing API for Forecasting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562B7-126B-432E-B10B-0D24E9FC1627}"/>
                  </a:ext>
                </a:extLst>
              </p:cNvPr>
              <p:cNvSpPr txBox="1"/>
              <p:nvPr/>
            </p:nvSpPr>
            <p:spPr>
              <a:xfrm>
                <a:off x="403456" y="5659123"/>
                <a:ext cx="3078711" cy="1541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EEF305-49FB-41B2-B84B-5B60FA985683}"/>
                </a:ext>
              </a:extLst>
            </p:cNvPr>
            <p:cNvSpPr/>
            <p:nvPr/>
          </p:nvSpPr>
          <p:spPr>
            <a:xfrm>
              <a:off x="1688137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12B51-2996-4954-872F-C4641D0159B8}"/>
              </a:ext>
            </a:extLst>
          </p:cNvPr>
          <p:cNvGrpSpPr/>
          <p:nvPr/>
        </p:nvGrpSpPr>
        <p:grpSpPr>
          <a:xfrm>
            <a:off x="4141386" y="1608668"/>
            <a:ext cx="3657600" cy="3835822"/>
            <a:chOff x="4199203" y="1350387"/>
            <a:chExt cx="3657600" cy="38358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CD2DB8-5AF2-48F7-85EB-259AC80ADAA0}"/>
                </a:ext>
              </a:extLst>
            </p:cNvPr>
            <p:cNvGrpSpPr/>
            <p:nvPr/>
          </p:nvGrpSpPr>
          <p:grpSpPr>
            <a:xfrm>
              <a:off x="4199203" y="2092868"/>
              <a:ext cx="3657600" cy="3093341"/>
              <a:chOff x="406400" y="3113536"/>
              <a:chExt cx="3078711" cy="269975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945487-CA96-4AE6-9CBC-3767A697A69E}"/>
                  </a:ext>
                </a:extLst>
              </p:cNvPr>
              <p:cNvSpPr/>
              <p:nvPr/>
            </p:nvSpPr>
            <p:spPr>
              <a:xfrm>
                <a:off x="406400" y="4009335"/>
                <a:ext cx="3078711" cy="16497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426C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Try to fix logical inconsistencies in entire file to dB workflow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33649E-4A0F-4848-B056-22FC0958B5D8}"/>
                  </a:ext>
                </a:extLst>
              </p:cNvPr>
              <p:cNvSpPr txBox="1"/>
              <p:nvPr/>
            </p:nvSpPr>
            <p:spPr>
              <a:xfrm>
                <a:off x="406400" y="3113536"/>
                <a:ext cx="3078711" cy="89579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bIns="182880" rtlCol="0" anchor="b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File Processing workflow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9318A3-D966-4CA2-8C5C-F4FF69D6F967}"/>
                  </a:ext>
                </a:extLst>
              </p:cNvPr>
              <p:cNvSpPr txBox="1"/>
              <p:nvPr/>
            </p:nvSpPr>
            <p:spPr>
              <a:xfrm>
                <a:off x="406400" y="5659123"/>
                <a:ext cx="3078711" cy="15417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C23252-D0D8-4110-AA7E-1E38DD5ABD24}"/>
                </a:ext>
              </a:extLst>
            </p:cNvPr>
            <p:cNvSpPr/>
            <p:nvPr/>
          </p:nvSpPr>
          <p:spPr>
            <a:xfrm>
              <a:off x="5472488" y="1350387"/>
              <a:ext cx="1219826" cy="1219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A7B7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30739D-3AFF-3744-8A52-1CFAA332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6" y="558658"/>
            <a:ext cx="11352107" cy="660400"/>
          </a:xfrm>
        </p:spPr>
        <p:txBody>
          <a:bodyPr/>
          <a:lstStyle/>
          <a:p>
            <a:r>
              <a:rPr lang="en-US" dirty="0"/>
              <a:t>Core Work Ongoing</a:t>
            </a:r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9F421D81-D57B-E7B2-D1C7-1AA54DB3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8341" y="1801905"/>
            <a:ext cx="914400" cy="914400"/>
          </a:xfrm>
          <a:prstGeom prst="rect">
            <a:avLst/>
          </a:prstGeom>
        </p:spPr>
      </p:pic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8BCF404B-B22E-8C5C-A3B2-793C4B630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0586" y="1761381"/>
            <a:ext cx="914400" cy="914400"/>
          </a:xfrm>
          <a:prstGeom prst="rect">
            <a:avLst/>
          </a:prstGeom>
        </p:spPr>
      </p:pic>
      <p:pic>
        <p:nvPicPr>
          <p:cNvPr id="8" name="Graphic 7" descr="Workflow">
            <a:extLst>
              <a:ext uri="{FF2B5EF4-FFF2-40B4-BE49-F238E27FC236}">
                <a16:creationId xmlns:a16="http://schemas.microsoft.com/office/drawing/2014/main" id="{9D1E2B8A-D47E-ABEF-CCD9-14C98350E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384" y="17613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3F4163-ADA1-4A6A-A5C5-FF03FF6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Applications Used</a:t>
            </a:r>
          </a:p>
        </p:txBody>
      </p:sp>
      <p:pic>
        <p:nvPicPr>
          <p:cNvPr id="3074" name="Picture 2" descr="We develop solutions based on Java - Edge1S">
            <a:extLst>
              <a:ext uri="{FF2B5EF4-FFF2-40B4-BE49-F238E27FC236}">
                <a16:creationId xmlns:a16="http://schemas.microsoft.com/office/drawing/2014/main" id="{DEB1CE8C-7751-3992-B69F-F1EEB16D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0511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0F3E6F11-7CF2-E60D-EBFF-BE600357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82" y="3278014"/>
            <a:ext cx="3223967" cy="16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Intellij IDEA - A Comprehensive Guide">
            <a:extLst>
              <a:ext uri="{FF2B5EF4-FFF2-40B4-BE49-F238E27FC236}">
                <a16:creationId xmlns:a16="http://schemas.microsoft.com/office/drawing/2014/main" id="{F9242DF8-A812-4F56-616F-ACADBC9B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49" y="3269083"/>
            <a:ext cx="3000082" cy="16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GitHub? Definition, Uses ...">
            <a:extLst>
              <a:ext uri="{FF2B5EF4-FFF2-40B4-BE49-F238E27FC236}">
                <a16:creationId xmlns:a16="http://schemas.microsoft.com/office/drawing/2014/main" id="{548A615C-D3F6-B617-FFE1-C6633920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36" y="3299229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Spring Boot and use cases of Spring Boot? - DevOpsSchool.com">
            <a:extLst>
              <a:ext uri="{FF2B5EF4-FFF2-40B4-BE49-F238E27FC236}">
                <a16:creationId xmlns:a16="http://schemas.microsoft.com/office/drawing/2014/main" id="{BCE31F50-C1AD-9F56-9DEF-C00B8EDE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17"/>
            <a:ext cx="3418788" cy="19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gular — Basic to Advance — Every Concept Explained! — part 1 | by Rushabh  Dabhade | Medium">
            <a:extLst>
              <a:ext uri="{FF2B5EF4-FFF2-40B4-BE49-F238E27FC236}">
                <a16:creationId xmlns:a16="http://schemas.microsoft.com/office/drawing/2014/main" id="{5CD00899-802C-A848-C2A5-3B13C589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814" y="1098535"/>
            <a:ext cx="3948996" cy="19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lassian Jira and Jira Plugins - Jira">
            <a:extLst>
              <a:ext uri="{FF2B5EF4-FFF2-40B4-BE49-F238E27FC236}">
                <a16:creationId xmlns:a16="http://schemas.microsoft.com/office/drawing/2014/main" id="{99C4A34C-1DBB-C2D5-8EAE-579F8CB8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27" y="150926"/>
            <a:ext cx="2416404" cy="9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dog - Wikipedia">
            <a:extLst>
              <a:ext uri="{FF2B5EF4-FFF2-40B4-BE49-F238E27FC236}">
                <a16:creationId xmlns:a16="http://schemas.microsoft.com/office/drawing/2014/main" id="{F637F52A-50CC-6D12-762F-695C792C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430" y="1242461"/>
            <a:ext cx="1763598" cy="17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F11F-3EAE-42F2-9F7F-914BE0F63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D0021-4A31-44DE-BE17-29F98EAF97CF}"/>
              </a:ext>
            </a:extLst>
          </p:cNvPr>
          <p:cNvGrpSpPr/>
          <p:nvPr/>
        </p:nvGrpSpPr>
        <p:grpSpPr>
          <a:xfrm>
            <a:off x="6096000" y="1757916"/>
            <a:ext cx="5635256" cy="907312"/>
            <a:chOff x="6096000" y="1757916"/>
            <a:chExt cx="5635256" cy="907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10B1B6-415D-496F-8C5D-A6BB2C371505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87CD78-0E17-4AE1-BF3A-DE5E5476BBD9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Finding simpler solutions to problems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CE244-78DD-4A1D-ACF3-7CA4926D94AB}"/>
              </a:ext>
            </a:extLst>
          </p:cNvPr>
          <p:cNvGrpSpPr/>
          <p:nvPr/>
        </p:nvGrpSpPr>
        <p:grpSpPr>
          <a:xfrm>
            <a:off x="6096000" y="3593823"/>
            <a:ext cx="5635256" cy="907312"/>
            <a:chOff x="6096000" y="1757916"/>
            <a:chExt cx="5635256" cy="907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0BDAE6-1EA1-4D9B-BE10-ACD53C806F73}"/>
                </a:ext>
              </a:extLst>
            </p:cNvPr>
            <p:cNvSpPr/>
            <p:nvPr/>
          </p:nvSpPr>
          <p:spPr>
            <a:xfrm>
              <a:off x="6096000" y="1757916"/>
              <a:ext cx="914400" cy="9073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ckwell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ABCB9-6623-4B14-8FC0-D4D66F3E35D0}"/>
                </a:ext>
              </a:extLst>
            </p:cNvPr>
            <p:cNvSpPr/>
            <p:nvPr/>
          </p:nvSpPr>
          <p:spPr>
            <a:xfrm>
              <a:off x="7010400" y="1757916"/>
              <a:ext cx="4720856" cy="9073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 failures in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github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426C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pipeline</a:t>
              </a:r>
            </a:p>
          </p:txBody>
        </p:sp>
      </p:grpSp>
      <p:pic>
        <p:nvPicPr>
          <p:cNvPr id="11" name="Graphic 10" descr="Puzzle">
            <a:extLst>
              <a:ext uri="{FF2B5EF4-FFF2-40B4-BE49-F238E27FC236}">
                <a16:creationId xmlns:a16="http://schemas.microsoft.com/office/drawing/2014/main" id="{B7E93407-80A6-46D0-2856-BD477E92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247" y="2096567"/>
            <a:ext cx="1298743" cy="12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457550"/>
            <a:ext cx="11352107" cy="660400"/>
          </a:xfrm>
        </p:spPr>
        <p:txBody>
          <a:bodyPr/>
          <a:lstStyle/>
          <a:p>
            <a:r>
              <a:rPr lang="en-US" dirty="0"/>
              <a:t>Technical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While seemingly obvious, simpler solutions to problems are better than more complex ones.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Its important to know what each line and function of your code does. You can work without this too, just not as efficiently.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Indexes are more important in </a:t>
            </a:r>
            <a:r>
              <a:rPr lang="en-US" dirty="0" err="1"/>
              <a:t>sql</a:t>
            </a:r>
            <a:r>
              <a:rPr lang="en-US" dirty="0"/>
              <a:t> than we give them credit for. They are a topic worth learning deeply about.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Best Practices: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constants on left side of your “=” in if statements.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.equals or such function wherever you can as opposed to symbols.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Use objects instead of primitive values. They are null safe. </a:t>
            </a:r>
          </a:p>
          <a:p>
            <a:pPr marL="1143000" lvl="1">
              <a:buFont typeface="+mj-lt"/>
              <a:buAutoNum type="arabicPeriod"/>
            </a:pPr>
            <a:r>
              <a:rPr lang="en-US" dirty="0"/>
              <a:t>Try to use immutable types wherever you can. </a:t>
            </a:r>
          </a:p>
        </p:txBody>
      </p:sp>
    </p:spTree>
    <p:extLst>
      <p:ext uri="{BB962C8B-B14F-4D97-AF65-F5344CB8AC3E}">
        <p14:creationId xmlns:p14="http://schemas.microsoft.com/office/powerpoint/2010/main" val="140448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C75D-9DDC-470B-9091-667523D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38697"/>
            <a:ext cx="11352107" cy="660400"/>
          </a:xfrm>
        </p:spPr>
        <p:txBody>
          <a:bodyPr/>
          <a:lstStyle/>
          <a:p>
            <a:r>
              <a:rPr lang="en-US" dirty="0"/>
              <a:t>Personal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5729D-6E17-45C4-99EF-0BE52DC736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Before starting a meeting, its good to walk through what you are going to say.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scrums, its good to have a few succinct conclusions instead of a story.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14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D403-AD3A-9F49-ACED-8F8B0F2A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3DF5B-AADB-466E-8944-1F87FD700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173" y="2149311"/>
            <a:ext cx="11296454" cy="11123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Continued gratitude to Mr. Arun Pratap Singh, Mr. </a:t>
            </a:r>
            <a:r>
              <a:rPr lang="en-US" dirty="0" err="1"/>
              <a:t>Harekishan</a:t>
            </a:r>
            <a:r>
              <a:rPr lang="en-US" dirty="0"/>
              <a:t> </a:t>
            </a:r>
            <a:r>
              <a:rPr lang="en-US" dirty="0" err="1"/>
              <a:t>Shivnani</a:t>
            </a:r>
            <a:r>
              <a:rPr lang="en-US" dirty="0"/>
              <a:t>, and Mrs. Sunanda </a:t>
            </a:r>
            <a:r>
              <a:rPr lang="en-US" dirty="0" err="1"/>
              <a:t>Duttasen</a:t>
            </a:r>
            <a:r>
              <a:rPr lang="en-US" dirty="0"/>
              <a:t> for their over the clock availability for any and all help I need</a:t>
            </a:r>
          </a:p>
        </p:txBody>
      </p:sp>
    </p:spTree>
    <p:extLst>
      <p:ext uri="{BB962C8B-B14F-4D97-AF65-F5344CB8AC3E}">
        <p14:creationId xmlns:p14="http://schemas.microsoft.com/office/powerpoint/2010/main" val="1351790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3.xml><?xml version="1.0" encoding="utf-8"?>
<a:theme xmlns:a="http://schemas.openxmlformats.org/drawingml/2006/main" name="COVER - Hospitality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4.xml><?xml version="1.0" encoding="utf-8"?>
<a:theme xmlns:a="http://schemas.openxmlformats.org/drawingml/2006/main" name="CLIENT - Personalized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Master Template PPT EE.potx" id="{B4695778-EC87-48EA-B70E-387B60BE0C10}" vid="{E25AD7D0-D2F5-42D5-91B2-547B0972270E}"/>
    </a:ext>
  </a:extLst>
</a:theme>
</file>

<file path=ppt/theme/theme5.xml><?xml version="1.0" encoding="utf-8"?>
<a:theme xmlns:a="http://schemas.openxmlformats.org/drawingml/2006/main" name="1_INTERIOR - Content">
  <a:themeElements>
    <a:clrScheme name="IDeaS">
      <a:dk1>
        <a:srgbClr val="7A7B7E"/>
      </a:dk1>
      <a:lt1>
        <a:srgbClr val="FFFFFF"/>
      </a:lt1>
      <a:dk2>
        <a:srgbClr val="0077C8"/>
      </a:dk2>
      <a:lt2>
        <a:srgbClr val="DDDDDA"/>
      </a:lt2>
      <a:accent1>
        <a:srgbClr val="00B5E2"/>
      </a:accent1>
      <a:accent2>
        <a:srgbClr val="E4002B"/>
      </a:accent2>
      <a:accent3>
        <a:srgbClr val="78BE20"/>
      </a:accent3>
      <a:accent4>
        <a:srgbClr val="FF6A13"/>
      </a:accent4>
      <a:accent5>
        <a:srgbClr val="FFB81C"/>
      </a:accent5>
      <a:accent6>
        <a:srgbClr val="20426C"/>
      </a:accent6>
      <a:hlink>
        <a:srgbClr val="0077C8"/>
      </a:hlink>
      <a:folHlink>
        <a:srgbClr val="0077C8"/>
      </a:folHlink>
    </a:clrScheme>
    <a:fontScheme name="IDeaS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S 2018" id="{F89E3E86-8B91-A84B-AC73-4F2D3673DE5F}" vid="{919E7D89-206C-544D-8D67-A6E8085EBE3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ppt/theme/themeOverride2.xml><?xml version="1.0" encoding="utf-8"?>
<a:themeOverride xmlns:a="http://schemas.openxmlformats.org/drawingml/2006/main">
  <a:clrScheme name="IDeaS">
    <a:dk1>
      <a:srgbClr val="7A7B7E"/>
    </a:dk1>
    <a:lt1>
      <a:srgbClr val="FFFFFF"/>
    </a:lt1>
    <a:dk2>
      <a:srgbClr val="0077C8"/>
    </a:dk2>
    <a:lt2>
      <a:srgbClr val="DDDDDA"/>
    </a:lt2>
    <a:accent1>
      <a:srgbClr val="00B5E2"/>
    </a:accent1>
    <a:accent2>
      <a:srgbClr val="E4002B"/>
    </a:accent2>
    <a:accent3>
      <a:srgbClr val="78BE20"/>
    </a:accent3>
    <a:accent4>
      <a:srgbClr val="FF6A13"/>
    </a:accent4>
    <a:accent5>
      <a:srgbClr val="FFB81C"/>
    </a:accent5>
    <a:accent6>
      <a:srgbClr val="20426C"/>
    </a:accent6>
    <a:hlink>
      <a:srgbClr val="0077C8"/>
    </a:hlink>
    <a:folHlink>
      <a:srgbClr val="0077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341</Words>
  <Application>Microsoft Office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Calibri Light</vt:lpstr>
      <vt:lpstr>Rockwell</vt:lpstr>
      <vt:lpstr>Segoe UI</vt:lpstr>
      <vt:lpstr>Verdana</vt:lpstr>
      <vt:lpstr>Verdana Regular</vt:lpstr>
      <vt:lpstr>Office Theme</vt:lpstr>
      <vt:lpstr>INTERIOR - Content</vt:lpstr>
      <vt:lpstr>COVER - Hospitality</vt:lpstr>
      <vt:lpstr>CLIENT - Personalized</vt:lpstr>
      <vt:lpstr>1_INTERIOR - Content</vt:lpstr>
      <vt:lpstr>Monthly Takeaways</vt:lpstr>
      <vt:lpstr>Agenda </vt:lpstr>
      <vt:lpstr>About me and my Team</vt:lpstr>
      <vt:lpstr>Core Work Ongoing</vt:lpstr>
      <vt:lpstr>Software and Applications Used</vt:lpstr>
      <vt:lpstr>PowerPoint Presentation</vt:lpstr>
      <vt:lpstr>Technical Learnings</vt:lpstr>
      <vt:lpstr>Personal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Takeaways</dc:title>
  <dc:creator>Krishnaraj Thadesar</dc:creator>
  <cp:lastModifiedBy>Krishnaraj Thadesar</cp:lastModifiedBy>
  <cp:revision>6</cp:revision>
  <dcterms:created xsi:type="dcterms:W3CDTF">2024-07-31T15:02:12Z</dcterms:created>
  <dcterms:modified xsi:type="dcterms:W3CDTF">2024-10-02T17:55:52Z</dcterms:modified>
</cp:coreProperties>
</file>